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1"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9"/>
  </p:normalViewPr>
  <p:slideViewPr>
    <p:cSldViewPr snapToGrid="0">
      <p:cViewPr varScale="1">
        <p:scale>
          <a:sx n="120" d="100"/>
          <a:sy n="120" d="100"/>
        </p:scale>
        <p:origin x="2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lnSpc>
                <a:spcPct val="110000"/>
              </a:lnSpc>
              <a:defRPr sz="6000"/>
            </a:lvl1pPr>
          </a:lstStyle>
          <a:p>
            <a:r>
              <a:rPr lang="en-US" dirty="0"/>
              <a:t>Click to edit Master title style</a:t>
            </a:r>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latin typeface="+mn-lt"/>
              </a:defRPr>
            </a:lvl1pPr>
          </a:lstStyle>
          <a:p>
            <a:fld id="{11A6662E-FAF4-44BC-88B5-85A7CBFB6D30}" type="datetime1">
              <a:rPr lang="en-US" smtClean="0"/>
              <a:pPr/>
              <a:t>1/19/23</a:t>
            </a:fld>
            <a:endParaRPr lang="en-US"/>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latin typeface="+mn-lt"/>
              </a:defRPr>
            </a:lvl1pPr>
          </a:lstStyle>
          <a:p>
            <a:endParaRPr lang="en-US"/>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62338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1/19/23</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19798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1/19/23</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23850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838200" y="365760"/>
            <a:ext cx="10515600" cy="1325563"/>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1/19/23</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563242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1/19/23</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999045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1/19/23</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13066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839788" y="175260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839788" y="2666999"/>
            <a:ext cx="5157787"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183188"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1/19/23</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2179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p:txBody>
          <a:bodyPr/>
          <a:lstStyle/>
          <a:p>
            <a:fld id="{3AB41CFF-90C9-47B3-9DA1-F2BF8D839F7E}" type="datetime1">
              <a:rPr lang="en-US" smtClean="0"/>
              <a:t>1/19/23</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905370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1/19/23</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33231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1/19/23</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78366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1/19/23</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80089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0" name="Picture 39">
            <a:extLst>
              <a:ext uri="{FF2B5EF4-FFF2-40B4-BE49-F238E27FC236}">
                <a16:creationId xmlns:a16="http://schemas.microsoft.com/office/drawing/2014/main" id="{1CB7E8AE-A3AC-4BB7-A5C6-F00EC697B265}"/>
              </a:ext>
            </a:extLst>
          </p:cNvPr>
          <p:cNvPicPr>
            <a:picLocks noChangeAspect="1"/>
          </p:cNvPicPr>
          <p:nvPr/>
        </p:nvPicPr>
        <p:blipFill>
          <a:blip r:embed="rId1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838200" y="425450"/>
            <a:ext cx="10515600" cy="1325563"/>
          </a:xfrm>
          <a:prstGeom prst="rect">
            <a:avLst/>
          </a:prstGeom>
        </p:spPr>
        <p:txBody>
          <a:bodyPr lIns="109728" tIns="109728" rIns="109728" bIns="91440" anchor="ct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838200" y="1949450"/>
            <a:ext cx="10515600" cy="4195763"/>
          </a:xfrm>
          <a:prstGeom prst="rect">
            <a:avLst/>
          </a:prstGeom>
        </p:spPr>
        <p:txBody>
          <a:bodyPr lIns="109728" tIns="109728" rIns="109728" bIns="9144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838200" y="6324600"/>
            <a:ext cx="2743200" cy="365125"/>
          </a:xfrm>
          <a:prstGeom prst="rect">
            <a:avLst/>
          </a:prstGeom>
        </p:spPr>
        <p:txBody>
          <a:bodyPr lIns="109728" tIns="109728" rIns="109728" bIns="91440" anchor="ctr"/>
          <a:lstStyle>
            <a:lvl1pPr algn="l">
              <a:defRPr sz="1050">
                <a:solidFill>
                  <a:schemeClr val="bg1">
                    <a:alpha val="60000"/>
                  </a:schemeClr>
                </a:solidFill>
                <a:latin typeface="+mn-lt"/>
              </a:defRPr>
            </a:lvl1pPr>
          </a:lstStyle>
          <a:p>
            <a:fld id="{57E0CF6C-748E-4B7A-BC8B-3011EF78ED13}" type="datetime1">
              <a:rPr lang="en-US" smtClean="0"/>
              <a:pPr/>
              <a:t>1/19/23</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324600"/>
            <a:ext cx="4114800" cy="365125"/>
          </a:xfrm>
          <a:prstGeom prst="rect">
            <a:avLst/>
          </a:prstGeom>
        </p:spPr>
        <p:txBody>
          <a:bodyPr lIns="109728" tIns="109728" rIns="109728" bIns="91440" anchor="ctr"/>
          <a:lstStyle>
            <a:lvl1pPr algn="ctr">
              <a:defRPr sz="1050">
                <a:solidFill>
                  <a:schemeClr val="bg1">
                    <a:alpha val="60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610600" y="6324600"/>
            <a:ext cx="2743200" cy="365125"/>
          </a:xfrm>
          <a:prstGeom prst="rect">
            <a:avLst/>
          </a:prstGeom>
        </p:spPr>
        <p:txBody>
          <a:bodyPr lIns="109728" tIns="109728" rIns="109728" bIns="91440" anchor="ctr"/>
          <a:lstStyle>
            <a:lvl1pPr algn="r">
              <a:defRPr sz="1050">
                <a:solidFill>
                  <a:schemeClr val="bg1">
                    <a:alpha val="60000"/>
                  </a:schemeClr>
                </a:solidFill>
                <a:latin typeface="+mn-l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648675084"/>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1" r:id="rId7"/>
    <p:sldLayoutId id="2147483792" r:id="rId8"/>
    <p:sldLayoutId id="2147483790" r:id="rId9"/>
    <p:sldLayoutId id="2147483799" r:id="rId10"/>
    <p:sldLayoutId id="2147483800" r:id="rId11"/>
  </p:sldLayoutIdLst>
  <p:hf sldNum="0" hdr="0" ftr="0" dt="0"/>
  <p:txStyles>
    <p:titleStyle>
      <a:lvl1pPr algn="l" defTabSz="914400" rtl="0" eaLnBrk="1" latinLnBrk="0" hangingPunct="1">
        <a:lnSpc>
          <a:spcPct val="100000"/>
        </a:lnSpc>
        <a:spcBef>
          <a:spcPct val="0"/>
        </a:spcBef>
        <a:buNone/>
        <a:defRPr sz="4600" b="1" kern="1200">
          <a:solidFill>
            <a:schemeClr val="bg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400" kern="1200">
          <a:solidFill>
            <a:schemeClr val="bg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600" kern="1200">
          <a:solidFill>
            <a:schemeClr val="bg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6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27">
            <a:extLst>
              <a:ext uri="{FF2B5EF4-FFF2-40B4-BE49-F238E27FC236}">
                <a16:creationId xmlns:a16="http://schemas.microsoft.com/office/drawing/2014/main" id="{37FDDF72-DE39-4F99-A3C1-DD9D7815D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9" name="Rectangle 29">
            <a:extLst>
              <a:ext uri="{FF2B5EF4-FFF2-40B4-BE49-F238E27FC236}">
                <a16:creationId xmlns:a16="http://schemas.microsoft.com/office/drawing/2014/main" id="{5E4ECE80-3AD1-450C-B62A-98788F1939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0" name="Rectangle 31">
            <a:extLst>
              <a:ext uri="{FF2B5EF4-FFF2-40B4-BE49-F238E27FC236}">
                <a16:creationId xmlns:a16="http://schemas.microsoft.com/office/drawing/2014/main" id="{C4056FD6-9767-4B1A-ACC2-9883F6A5B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79928" cy="6858000"/>
          </a:xfrm>
          <a:prstGeom prst="rect">
            <a:avLst/>
          </a:prstGeom>
          <a:blipFill dpi="0" rotWithShape="1">
            <a:blip r:embed="rId2">
              <a:alphaModFix amt="20000"/>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Vector background of vibrant colors splashing">
            <a:extLst>
              <a:ext uri="{FF2B5EF4-FFF2-40B4-BE49-F238E27FC236}">
                <a16:creationId xmlns:a16="http://schemas.microsoft.com/office/drawing/2014/main" id="{97B23821-75E8-C079-54A1-B6240A167BFF}"/>
              </a:ext>
            </a:extLst>
          </p:cNvPr>
          <p:cNvPicPr>
            <a:picLocks noChangeAspect="1"/>
          </p:cNvPicPr>
          <p:nvPr/>
        </p:nvPicPr>
        <p:blipFill rotWithShape="1">
          <a:blip r:embed="rId3">
            <a:alphaModFix amt="70000"/>
          </a:blip>
          <a:srcRect t="17276" r="-1" b="-1"/>
          <a:stretch/>
        </p:blipFill>
        <p:spPr>
          <a:xfrm>
            <a:off x="20" y="10"/>
            <a:ext cx="12188932" cy="6856614"/>
          </a:xfrm>
          <a:prstGeom prst="rect">
            <a:avLst/>
          </a:prstGeom>
        </p:spPr>
      </p:pic>
      <p:sp>
        <p:nvSpPr>
          <p:cNvPr id="2" name="Title 1">
            <a:extLst>
              <a:ext uri="{FF2B5EF4-FFF2-40B4-BE49-F238E27FC236}">
                <a16:creationId xmlns:a16="http://schemas.microsoft.com/office/drawing/2014/main" id="{885614FB-BFB2-E286-1C79-D9D1725A0240}"/>
              </a:ext>
            </a:extLst>
          </p:cNvPr>
          <p:cNvSpPr>
            <a:spLocks noGrp="1"/>
          </p:cNvSpPr>
          <p:nvPr>
            <p:ph type="ctrTitle"/>
          </p:nvPr>
        </p:nvSpPr>
        <p:spPr>
          <a:xfrm>
            <a:off x="994928" y="-1366"/>
            <a:ext cx="10190071" cy="3145855"/>
          </a:xfrm>
        </p:spPr>
        <p:txBody>
          <a:bodyPr anchor="b">
            <a:normAutofit/>
          </a:bodyPr>
          <a:lstStyle/>
          <a:p>
            <a:r>
              <a:rPr lang="en-US" sz="5200" dirty="0">
                <a:solidFill>
                  <a:srgbClr val="FFFFFF"/>
                </a:solidFill>
              </a:rPr>
              <a:t>Data Analytics Project</a:t>
            </a:r>
            <a:br>
              <a:rPr lang="en-US" sz="5200" dirty="0">
                <a:solidFill>
                  <a:srgbClr val="FFFFFF"/>
                </a:solidFill>
              </a:rPr>
            </a:br>
            <a:r>
              <a:rPr lang="en-US" sz="2400" dirty="0">
                <a:solidFill>
                  <a:srgbClr val="FFFFFF"/>
                </a:solidFill>
              </a:rPr>
              <a:t>MASAI SCHOOL</a:t>
            </a:r>
            <a:endParaRPr lang="en-US" sz="5200" dirty="0">
              <a:solidFill>
                <a:srgbClr val="FFFFFF"/>
              </a:solidFill>
            </a:endParaRPr>
          </a:p>
        </p:txBody>
      </p:sp>
      <p:sp>
        <p:nvSpPr>
          <p:cNvPr id="3" name="Subtitle 2">
            <a:extLst>
              <a:ext uri="{FF2B5EF4-FFF2-40B4-BE49-F238E27FC236}">
                <a16:creationId xmlns:a16="http://schemas.microsoft.com/office/drawing/2014/main" id="{84F448C3-6221-C252-66B1-983774965DB3}"/>
              </a:ext>
            </a:extLst>
          </p:cNvPr>
          <p:cNvSpPr>
            <a:spLocks noGrp="1"/>
          </p:cNvSpPr>
          <p:nvPr>
            <p:ph type="subTitle" idx="1"/>
          </p:nvPr>
        </p:nvSpPr>
        <p:spPr>
          <a:xfrm>
            <a:off x="1199299" y="3701272"/>
            <a:ext cx="10190071" cy="2970991"/>
          </a:xfrm>
        </p:spPr>
        <p:txBody>
          <a:bodyPr anchor="t">
            <a:normAutofit/>
          </a:bodyPr>
          <a:lstStyle/>
          <a:p>
            <a:r>
              <a:rPr lang="en-US" sz="2800" b="1" dirty="0">
                <a:latin typeface="Aharoni" panose="02010803020104030203" pitchFamily="2" charset="-79"/>
                <a:cs typeface="Aharoni" panose="02010803020104030203" pitchFamily="2" charset="-79"/>
              </a:rPr>
              <a:t>Investment Advisor </a:t>
            </a:r>
          </a:p>
          <a:p>
            <a:endParaRPr lang="en-US" sz="2800" dirty="0">
              <a:solidFill>
                <a:srgbClr val="FFFFFF"/>
              </a:solidFill>
              <a:latin typeface="Aharoni" panose="02010803020104030203" pitchFamily="2" charset="-79"/>
              <a:cs typeface="Aharoni" panose="02010803020104030203" pitchFamily="2" charset="-79"/>
            </a:endParaRPr>
          </a:p>
          <a:p>
            <a:pPr algn="r"/>
            <a:r>
              <a:rPr lang="en-US" sz="2800" dirty="0">
                <a:solidFill>
                  <a:srgbClr val="FFFFFF"/>
                </a:solidFill>
                <a:latin typeface="Aharoni" panose="02010803020104030203" pitchFamily="2" charset="-79"/>
                <a:cs typeface="Aharoni" panose="02010803020104030203" pitchFamily="2" charset="-79"/>
              </a:rPr>
              <a:t>					</a:t>
            </a:r>
            <a:r>
              <a:rPr lang="en-US" sz="2200" b="1" dirty="0">
                <a:solidFill>
                  <a:srgbClr val="FFFFFF"/>
                </a:solidFill>
                <a:latin typeface="Al Nile" pitchFamily="2" charset="-78"/>
                <a:cs typeface="Al Nile" pitchFamily="2" charset="-78"/>
              </a:rPr>
              <a:t>By Akash </a:t>
            </a:r>
            <a:r>
              <a:rPr lang="en-US" sz="2200" b="1" dirty="0" err="1">
                <a:solidFill>
                  <a:srgbClr val="FFFFFF"/>
                </a:solidFill>
                <a:latin typeface="Al Nile" pitchFamily="2" charset="-78"/>
                <a:cs typeface="Al Nile" pitchFamily="2" charset="-78"/>
              </a:rPr>
              <a:t>Pandharinath</a:t>
            </a:r>
            <a:r>
              <a:rPr lang="en-US" sz="2200" b="1" dirty="0">
                <a:solidFill>
                  <a:srgbClr val="FFFFFF"/>
                </a:solidFill>
                <a:latin typeface="Al Nile" pitchFamily="2" charset="-78"/>
                <a:cs typeface="Al Nile" pitchFamily="2" charset="-78"/>
              </a:rPr>
              <a:t> Nirmal, Pranav Pramod, </a:t>
            </a:r>
            <a:r>
              <a:rPr lang="en-US" sz="2200" b="1" dirty="0" err="1">
                <a:solidFill>
                  <a:srgbClr val="FFFFFF"/>
                </a:solidFill>
                <a:latin typeface="Al Nile" pitchFamily="2" charset="-78"/>
                <a:cs typeface="Al Nile" pitchFamily="2" charset="-78"/>
              </a:rPr>
              <a:t>Pradipta</a:t>
            </a:r>
            <a:r>
              <a:rPr lang="en-US" sz="2200" b="1" dirty="0">
                <a:solidFill>
                  <a:srgbClr val="FFFFFF"/>
                </a:solidFill>
                <a:latin typeface="Al Nile" pitchFamily="2" charset="-78"/>
                <a:cs typeface="Al Nile" pitchFamily="2" charset="-78"/>
              </a:rPr>
              <a:t> Dey, </a:t>
            </a:r>
            <a:r>
              <a:rPr lang="en-US" sz="2200" b="1" dirty="0" err="1">
                <a:solidFill>
                  <a:srgbClr val="FFFFFF"/>
                </a:solidFill>
                <a:latin typeface="Al Nile" pitchFamily="2" charset="-78"/>
                <a:cs typeface="Al Nile" pitchFamily="2" charset="-78"/>
              </a:rPr>
              <a:t>Sanket</a:t>
            </a:r>
            <a:r>
              <a:rPr lang="en-US" sz="2200" b="1" dirty="0">
                <a:solidFill>
                  <a:srgbClr val="FFFFFF"/>
                </a:solidFill>
                <a:latin typeface="Al Nile" pitchFamily="2" charset="-78"/>
                <a:cs typeface="Al Nile" pitchFamily="2" charset="-78"/>
              </a:rPr>
              <a:t> </a:t>
            </a:r>
            <a:r>
              <a:rPr lang="en-US" sz="2200" b="1" dirty="0" err="1">
                <a:solidFill>
                  <a:srgbClr val="FFFFFF"/>
                </a:solidFill>
                <a:latin typeface="Al Nile" pitchFamily="2" charset="-78"/>
                <a:cs typeface="Al Nile" pitchFamily="2" charset="-78"/>
              </a:rPr>
              <a:t>Kukwas</a:t>
            </a:r>
            <a:endParaRPr lang="en-US" sz="2200" b="1" dirty="0">
              <a:solidFill>
                <a:srgbClr val="FFFFFF"/>
              </a:solidFill>
              <a:latin typeface="Al Nile" pitchFamily="2" charset="-78"/>
              <a:cs typeface="Al Nile" pitchFamily="2" charset="-78"/>
            </a:endParaRPr>
          </a:p>
        </p:txBody>
      </p:sp>
    </p:spTree>
    <p:extLst>
      <p:ext uri="{BB962C8B-B14F-4D97-AF65-F5344CB8AC3E}">
        <p14:creationId xmlns:p14="http://schemas.microsoft.com/office/powerpoint/2010/main" val="1040633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89FB5-3CDE-8BF0-BF1A-5A6D7F456EE4}"/>
              </a:ext>
            </a:extLst>
          </p:cNvPr>
          <p:cNvSpPr>
            <a:spLocks noGrp="1"/>
          </p:cNvSpPr>
          <p:nvPr>
            <p:ph type="title"/>
          </p:nvPr>
        </p:nvSpPr>
        <p:spPr/>
        <p:txBody>
          <a:bodyPr/>
          <a:lstStyle/>
          <a:p>
            <a:pPr algn="ctr"/>
            <a:r>
              <a:rPr lang="en-US" dirty="0"/>
              <a:t>Analysis done to find out a well performing stock for the future</a:t>
            </a:r>
          </a:p>
        </p:txBody>
      </p:sp>
      <p:pic>
        <p:nvPicPr>
          <p:cNvPr id="5" name="Content Placeholder 4" descr="Graphical user interface, table, Excel&#10;&#10;Description automatically generated">
            <a:extLst>
              <a:ext uri="{FF2B5EF4-FFF2-40B4-BE49-F238E27FC236}">
                <a16:creationId xmlns:a16="http://schemas.microsoft.com/office/drawing/2014/main" id="{045D97CA-22BE-ACEB-2CDB-163A9D737B76}"/>
              </a:ext>
            </a:extLst>
          </p:cNvPr>
          <p:cNvPicPr>
            <a:picLocks noGrp="1" noChangeAspect="1"/>
          </p:cNvPicPr>
          <p:nvPr>
            <p:ph idx="1"/>
          </p:nvPr>
        </p:nvPicPr>
        <p:blipFill rotWithShape="1">
          <a:blip r:embed="rId2"/>
          <a:srcRect t="12283"/>
          <a:stretch/>
        </p:blipFill>
        <p:spPr>
          <a:xfrm>
            <a:off x="1473993" y="1860850"/>
            <a:ext cx="9244013" cy="4768786"/>
          </a:xfrm>
        </p:spPr>
      </p:pic>
    </p:spTree>
    <p:extLst>
      <p:ext uri="{BB962C8B-B14F-4D97-AF65-F5344CB8AC3E}">
        <p14:creationId xmlns:p14="http://schemas.microsoft.com/office/powerpoint/2010/main" val="3675606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5" name="Picture 34">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46" name="Rectangle 36">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7" name="Rectangle 38">
            <a:extLst>
              <a:ext uri="{FF2B5EF4-FFF2-40B4-BE49-F238E27FC236}">
                <a16:creationId xmlns:a16="http://schemas.microsoft.com/office/drawing/2014/main" id="{8BADB362-9771-4A3C-B9E5-6777F34C5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9599957A-F04D-90D3-35AB-113A2E36C8A7}"/>
              </a:ext>
            </a:extLst>
          </p:cNvPr>
          <p:cNvSpPr>
            <a:spLocks noGrp="1"/>
          </p:cNvSpPr>
          <p:nvPr>
            <p:ph type="title"/>
          </p:nvPr>
        </p:nvSpPr>
        <p:spPr>
          <a:xfrm>
            <a:off x="1740601" y="134580"/>
            <a:ext cx="8604925" cy="1979884"/>
          </a:xfrm>
        </p:spPr>
        <p:txBody>
          <a:bodyPr vert="horz" lIns="91440" tIns="45720" rIns="91440" bIns="45720" rtlCol="0" anchor="ctr">
            <a:normAutofit/>
          </a:bodyPr>
          <a:lstStyle/>
          <a:p>
            <a:pPr algn="ctr"/>
            <a:r>
              <a:rPr lang="en-US" sz="4400" dirty="0">
                <a:solidFill>
                  <a:schemeClr val="tx2"/>
                </a:solidFill>
              </a:rPr>
              <a:t>KPI dashboard created to find out a well performing stock </a:t>
            </a:r>
          </a:p>
        </p:txBody>
      </p:sp>
      <p:sp>
        <p:nvSpPr>
          <p:cNvPr id="48" name="Rectangle 40">
            <a:extLst>
              <a:ext uri="{FF2B5EF4-FFF2-40B4-BE49-F238E27FC236}">
                <a16:creationId xmlns:a16="http://schemas.microsoft.com/office/drawing/2014/main" id="{EE0EF321-8351-49AB-BA30-A90615C80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49424"/>
            <a:ext cx="12192000" cy="461772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9" name="Rectangle 42">
            <a:extLst>
              <a:ext uri="{FF2B5EF4-FFF2-40B4-BE49-F238E27FC236}">
                <a16:creationId xmlns:a16="http://schemas.microsoft.com/office/drawing/2014/main" id="{7F729D3C-986A-4A27-A9FF-0A07A0959F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56" y="2249805"/>
            <a:ext cx="12191999" cy="4617720"/>
          </a:xfrm>
          <a:prstGeom prst="rect">
            <a:avLst/>
          </a:prstGeom>
          <a:blipFill dpi="0" rotWithShape="1">
            <a:blip r:embed="rId3">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Graphical user interface, application, table&#10;&#10;Description automatically generated">
            <a:extLst>
              <a:ext uri="{FF2B5EF4-FFF2-40B4-BE49-F238E27FC236}">
                <a16:creationId xmlns:a16="http://schemas.microsoft.com/office/drawing/2014/main" id="{B76C48A7-30FC-09B5-502C-890CEED1417F}"/>
              </a:ext>
            </a:extLst>
          </p:cNvPr>
          <p:cNvPicPr>
            <a:picLocks noGrp="1" noChangeAspect="1"/>
          </p:cNvPicPr>
          <p:nvPr>
            <p:ph idx="1"/>
          </p:nvPr>
        </p:nvPicPr>
        <p:blipFill rotWithShape="1">
          <a:blip r:embed="rId4"/>
          <a:srcRect t="12485" r="3805"/>
          <a:stretch/>
        </p:blipFill>
        <p:spPr>
          <a:xfrm>
            <a:off x="55993" y="2843213"/>
            <a:ext cx="5987071" cy="3261503"/>
          </a:xfrm>
          <a:prstGeom prst="rect">
            <a:avLst/>
          </a:prstGeom>
        </p:spPr>
      </p:pic>
      <p:pic>
        <p:nvPicPr>
          <p:cNvPr id="7" name="Picture 6" descr="Graphical user interface, application, table&#10;&#10;Description automatically generated">
            <a:extLst>
              <a:ext uri="{FF2B5EF4-FFF2-40B4-BE49-F238E27FC236}">
                <a16:creationId xmlns:a16="http://schemas.microsoft.com/office/drawing/2014/main" id="{75196A79-A28E-8C85-8010-F93DEAD10FB5}"/>
              </a:ext>
            </a:extLst>
          </p:cNvPr>
          <p:cNvPicPr>
            <a:picLocks noChangeAspect="1"/>
          </p:cNvPicPr>
          <p:nvPr/>
        </p:nvPicPr>
        <p:blipFill rotWithShape="1">
          <a:blip r:embed="rId5"/>
          <a:srcRect t="12485" r="3805"/>
          <a:stretch/>
        </p:blipFill>
        <p:spPr>
          <a:xfrm>
            <a:off x="6190657" y="2841517"/>
            <a:ext cx="5962866" cy="3261503"/>
          </a:xfrm>
          <a:prstGeom prst="rect">
            <a:avLst/>
          </a:prstGeom>
        </p:spPr>
      </p:pic>
    </p:spTree>
    <p:extLst>
      <p:ext uri="{BB962C8B-B14F-4D97-AF65-F5344CB8AC3E}">
        <p14:creationId xmlns:p14="http://schemas.microsoft.com/office/powerpoint/2010/main" val="1538216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F3794-6152-4EF5-4308-B6E73769D829}"/>
              </a:ext>
            </a:extLst>
          </p:cNvPr>
          <p:cNvSpPr>
            <a:spLocks noGrp="1"/>
          </p:cNvSpPr>
          <p:nvPr>
            <p:ph type="title"/>
          </p:nvPr>
        </p:nvSpPr>
        <p:spPr/>
        <p:txBody>
          <a:bodyPr/>
          <a:lstStyle/>
          <a:p>
            <a:pPr algn="ctr"/>
            <a:r>
              <a:rPr lang="en-US" dirty="0"/>
              <a:t>Project obstacles</a:t>
            </a:r>
          </a:p>
        </p:txBody>
      </p:sp>
      <p:sp>
        <p:nvSpPr>
          <p:cNvPr id="3" name="Content Placeholder 2">
            <a:extLst>
              <a:ext uri="{FF2B5EF4-FFF2-40B4-BE49-F238E27FC236}">
                <a16:creationId xmlns:a16="http://schemas.microsoft.com/office/drawing/2014/main" id="{D553562B-BD09-7626-7074-3EA1CC6AF44B}"/>
              </a:ext>
            </a:extLst>
          </p:cNvPr>
          <p:cNvSpPr>
            <a:spLocks noGrp="1"/>
          </p:cNvSpPr>
          <p:nvPr>
            <p:ph idx="1"/>
          </p:nvPr>
        </p:nvSpPr>
        <p:spPr/>
        <p:txBody>
          <a:bodyPr/>
          <a:lstStyle/>
          <a:p>
            <a:r>
              <a:rPr lang="en-US" dirty="0"/>
              <a:t>Most of the problems that were faced had to do with the integration of the </a:t>
            </a:r>
            <a:r>
              <a:rPr lang="en-US" dirty="0" err="1"/>
              <a:t>gsheet</a:t>
            </a:r>
            <a:r>
              <a:rPr lang="en-US" dirty="0"/>
              <a:t> with the editor. We went through some roadblocks in the installing of the packages as well as the APIs as we couldn’t parse the data thoroughly from the sheet. </a:t>
            </a:r>
          </a:p>
          <a:p>
            <a:r>
              <a:rPr lang="en-US" dirty="0"/>
              <a:t>A minor inconvenience was faced in the calculations of the net income as we were getting errors in them, but we soon overcame them.</a:t>
            </a:r>
          </a:p>
        </p:txBody>
      </p:sp>
    </p:spTree>
    <p:extLst>
      <p:ext uri="{BB962C8B-B14F-4D97-AF65-F5344CB8AC3E}">
        <p14:creationId xmlns:p14="http://schemas.microsoft.com/office/powerpoint/2010/main" val="40954012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5040F-72E9-8940-919A-E4E0BB5C01FB}"/>
              </a:ext>
            </a:extLst>
          </p:cNvPr>
          <p:cNvSpPr>
            <a:spLocks noGrp="1"/>
          </p:cNvSpPr>
          <p:nvPr>
            <p:ph type="title"/>
          </p:nvPr>
        </p:nvSpPr>
        <p:spPr/>
        <p:txBody>
          <a:bodyPr/>
          <a:lstStyle/>
          <a:p>
            <a:pPr algn="ctr"/>
            <a:r>
              <a:rPr lang="en-US" dirty="0"/>
              <a:t>Conclusion </a:t>
            </a:r>
          </a:p>
        </p:txBody>
      </p:sp>
      <p:sp>
        <p:nvSpPr>
          <p:cNvPr id="3" name="Content Placeholder 2">
            <a:extLst>
              <a:ext uri="{FF2B5EF4-FFF2-40B4-BE49-F238E27FC236}">
                <a16:creationId xmlns:a16="http://schemas.microsoft.com/office/drawing/2014/main" id="{58D2FAE9-A278-935F-6C43-7CBB82499ED4}"/>
              </a:ext>
            </a:extLst>
          </p:cNvPr>
          <p:cNvSpPr>
            <a:spLocks noGrp="1"/>
          </p:cNvSpPr>
          <p:nvPr>
            <p:ph idx="1"/>
          </p:nvPr>
        </p:nvSpPr>
        <p:spPr/>
        <p:txBody>
          <a:bodyPr/>
          <a:lstStyle/>
          <a:p>
            <a:pPr marL="0" indent="0" algn="just">
              <a:buNone/>
            </a:pPr>
            <a:r>
              <a:rPr lang="en-US" dirty="0"/>
              <a:t>The future scope of this project would deal with the successful prediction of stock recommendations for investors with no prior knowledge in the field and help them to invest carefully. </a:t>
            </a:r>
          </a:p>
          <a:p>
            <a:pPr marL="0" indent="0" algn="just">
              <a:buNone/>
            </a:pPr>
            <a:endParaRPr lang="en-US" dirty="0"/>
          </a:p>
          <a:p>
            <a:pPr marL="0" indent="0" algn="just">
              <a:buNone/>
            </a:pPr>
            <a:r>
              <a:rPr lang="en-US" dirty="0"/>
              <a:t>This project when further advanced would also help in figuring out your net expenditure given your income and expenses.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5948312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EA647-05CE-4E10-0DC9-5D37BF8F734B}"/>
              </a:ext>
            </a:extLst>
          </p:cNvPr>
          <p:cNvSpPr>
            <a:spLocks noGrp="1"/>
          </p:cNvSpPr>
          <p:nvPr>
            <p:ph type="title"/>
          </p:nvPr>
        </p:nvSpPr>
        <p:spPr/>
        <p:txBody>
          <a:bodyPr/>
          <a:lstStyle/>
          <a:p>
            <a:pPr algn="ctr"/>
            <a:r>
              <a:rPr lang="en-US" dirty="0"/>
              <a:t>Thank You</a:t>
            </a:r>
          </a:p>
        </p:txBody>
      </p:sp>
      <p:sp>
        <p:nvSpPr>
          <p:cNvPr id="3" name="Content Placeholder 2">
            <a:extLst>
              <a:ext uri="{FF2B5EF4-FFF2-40B4-BE49-F238E27FC236}">
                <a16:creationId xmlns:a16="http://schemas.microsoft.com/office/drawing/2014/main" id="{0B38BD03-891D-0CE8-E02C-FBF6B686F205}"/>
              </a:ext>
            </a:extLst>
          </p:cNvPr>
          <p:cNvSpPr>
            <a:spLocks noGrp="1"/>
          </p:cNvSpPr>
          <p:nvPr>
            <p:ph idx="1"/>
          </p:nvPr>
        </p:nvSpPr>
        <p:spPr/>
        <p:txBody>
          <a:bodyPr/>
          <a:lstStyle/>
          <a:p>
            <a:pPr marL="0" indent="0">
              <a:buNone/>
            </a:pPr>
            <a:r>
              <a:rPr lang="en-US" dirty="0"/>
              <a:t>We would further like to thank MASAI School for giving us this opportunity to create and participate in this very interesting yet complex project. It has taught us to be diligent in our work and work better in a group</a:t>
            </a:r>
          </a:p>
          <a:p>
            <a:pPr marL="0" indent="0">
              <a:buNone/>
            </a:pPr>
            <a:endParaRPr lang="en-US" dirty="0"/>
          </a:p>
          <a:p>
            <a:pPr marL="0" indent="0">
              <a:buNone/>
            </a:pPr>
            <a:endParaRPr lang="en-US" dirty="0"/>
          </a:p>
          <a:p>
            <a:pPr marL="0" indent="0">
              <a:buNone/>
            </a:pPr>
            <a:endParaRPr lang="en-US" dirty="0"/>
          </a:p>
          <a:p>
            <a:pPr marL="0" indent="0">
              <a:buNone/>
            </a:pPr>
            <a:r>
              <a:rPr lang="en-US" dirty="0"/>
              <a:t>							Akash </a:t>
            </a:r>
            <a:r>
              <a:rPr lang="en-US" dirty="0" err="1"/>
              <a:t>Pandharinath</a:t>
            </a:r>
            <a:r>
              <a:rPr lang="en-US" dirty="0"/>
              <a:t> Nirmal, 							Pranav Pramod, 									</a:t>
            </a:r>
            <a:r>
              <a:rPr lang="en-US" dirty="0" err="1"/>
              <a:t>Pradipta</a:t>
            </a:r>
            <a:r>
              <a:rPr lang="en-US" dirty="0"/>
              <a:t> Dey, </a:t>
            </a:r>
            <a:r>
              <a:rPr lang="en-US" dirty="0" err="1"/>
              <a:t>Sanket</a:t>
            </a:r>
            <a:r>
              <a:rPr lang="en-US" dirty="0"/>
              <a:t> </a:t>
            </a:r>
            <a:r>
              <a:rPr lang="en-US" dirty="0" err="1"/>
              <a:t>Kukwas</a:t>
            </a:r>
            <a:endParaRPr lang="en-US" dirty="0"/>
          </a:p>
        </p:txBody>
      </p:sp>
    </p:spTree>
    <p:extLst>
      <p:ext uri="{BB962C8B-B14F-4D97-AF65-F5344CB8AC3E}">
        <p14:creationId xmlns:p14="http://schemas.microsoft.com/office/powerpoint/2010/main" val="1843938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043E7-50C8-9463-C68C-00C53FDAF72F}"/>
              </a:ext>
            </a:extLst>
          </p:cNvPr>
          <p:cNvSpPr>
            <a:spLocks noGrp="1"/>
          </p:cNvSpPr>
          <p:nvPr>
            <p:ph type="title"/>
          </p:nvPr>
        </p:nvSpPr>
        <p:spPr/>
        <p:txBody>
          <a:bodyPr/>
          <a:lstStyle/>
          <a:p>
            <a:pPr algn="ctr"/>
            <a:r>
              <a:rPr lang="en-US" sz="4400" dirty="0"/>
              <a:t>Introduction </a:t>
            </a:r>
          </a:p>
        </p:txBody>
      </p:sp>
      <p:sp>
        <p:nvSpPr>
          <p:cNvPr id="3" name="Content Placeholder 2">
            <a:extLst>
              <a:ext uri="{FF2B5EF4-FFF2-40B4-BE49-F238E27FC236}">
                <a16:creationId xmlns:a16="http://schemas.microsoft.com/office/drawing/2014/main" id="{A5179E40-EDF3-1D58-0F67-66DEFF2666F7}"/>
              </a:ext>
            </a:extLst>
          </p:cNvPr>
          <p:cNvSpPr>
            <a:spLocks noGrp="1"/>
          </p:cNvSpPr>
          <p:nvPr>
            <p:ph idx="1"/>
          </p:nvPr>
        </p:nvSpPr>
        <p:spPr/>
        <p:txBody>
          <a:bodyPr/>
          <a:lstStyle/>
          <a:p>
            <a:pPr marL="0" indent="0">
              <a:buNone/>
            </a:pPr>
            <a:r>
              <a:rPr lang="en-US" sz="2000" dirty="0"/>
              <a:t>The project given to us was one where we had to integrate a Google Sheet and a text editor to make sure changes were made to the Sheet via the text editor while using a python library known as </a:t>
            </a:r>
            <a:r>
              <a:rPr lang="en-US" sz="2000" dirty="0" err="1"/>
              <a:t>Gspread</a:t>
            </a:r>
            <a:r>
              <a:rPr lang="en-US" sz="2000" dirty="0"/>
              <a:t>. This would allow dynamic changes to the sheet without having to manually enter them into the sheet.</a:t>
            </a:r>
          </a:p>
          <a:p>
            <a:pPr marL="0" indent="0">
              <a:buNone/>
            </a:pPr>
            <a:endParaRPr lang="en-US" sz="2000" dirty="0"/>
          </a:p>
          <a:p>
            <a:pPr marL="0" indent="0">
              <a:buNone/>
            </a:pPr>
            <a:r>
              <a:rPr lang="en-US" sz="2000" dirty="0"/>
              <a:t>The process of finding out stocks from a given set of companies and recommend which would be the most ideal ones was the set objective and this was successfully accomplished.</a:t>
            </a:r>
          </a:p>
        </p:txBody>
      </p:sp>
    </p:spTree>
    <p:extLst>
      <p:ext uri="{BB962C8B-B14F-4D97-AF65-F5344CB8AC3E}">
        <p14:creationId xmlns:p14="http://schemas.microsoft.com/office/powerpoint/2010/main" val="3060708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33F6-6B00-C3D8-09F9-541BD02A4006}"/>
              </a:ext>
            </a:extLst>
          </p:cNvPr>
          <p:cNvSpPr>
            <a:spLocks noGrp="1"/>
          </p:cNvSpPr>
          <p:nvPr>
            <p:ph type="title"/>
          </p:nvPr>
        </p:nvSpPr>
        <p:spPr/>
        <p:txBody>
          <a:bodyPr/>
          <a:lstStyle/>
          <a:p>
            <a:pPr algn="ctr"/>
            <a:r>
              <a:rPr lang="en-US" sz="4400" dirty="0"/>
              <a:t>Project Explanation</a:t>
            </a:r>
          </a:p>
        </p:txBody>
      </p:sp>
      <p:sp>
        <p:nvSpPr>
          <p:cNvPr id="3" name="Content Placeholder 2">
            <a:extLst>
              <a:ext uri="{FF2B5EF4-FFF2-40B4-BE49-F238E27FC236}">
                <a16:creationId xmlns:a16="http://schemas.microsoft.com/office/drawing/2014/main" id="{3B48C973-EABF-F5AD-3073-E9AA6B1059C8}"/>
              </a:ext>
            </a:extLst>
          </p:cNvPr>
          <p:cNvSpPr>
            <a:spLocks noGrp="1"/>
          </p:cNvSpPr>
          <p:nvPr>
            <p:ph idx="1"/>
          </p:nvPr>
        </p:nvSpPr>
        <p:spPr/>
        <p:txBody>
          <a:bodyPr/>
          <a:lstStyle/>
          <a:p>
            <a:r>
              <a:rPr lang="en-US" sz="2000" dirty="0"/>
              <a:t>The project consisted of 3 Google sheets where in which one sheet had the details of all the companies listed on the BSE and certain expenses/income reports while the other sheets had the empty cells which had to be filled with the calculations and manipulations.</a:t>
            </a:r>
          </a:p>
          <a:p>
            <a:r>
              <a:rPr lang="en-US" sz="2000" dirty="0"/>
              <a:t>The sheets had to be integrated with Google APIs to allow us to integrate new applications with existing software systems. This ensured us that each functionality doesn't have to be written from scratch while also eliminating any time constraints. </a:t>
            </a:r>
          </a:p>
          <a:p>
            <a:pPr marL="0" indent="0">
              <a:buNone/>
            </a:pPr>
            <a:endParaRPr lang="en-US" sz="2000" dirty="0"/>
          </a:p>
        </p:txBody>
      </p:sp>
    </p:spTree>
    <p:extLst>
      <p:ext uri="{BB962C8B-B14F-4D97-AF65-F5344CB8AC3E}">
        <p14:creationId xmlns:p14="http://schemas.microsoft.com/office/powerpoint/2010/main" val="1683357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BAD0BB-3780-5382-81F9-D03E7EAF521D}"/>
              </a:ext>
            </a:extLst>
          </p:cNvPr>
          <p:cNvSpPr>
            <a:spLocks noGrp="1"/>
          </p:cNvSpPr>
          <p:nvPr>
            <p:ph idx="1"/>
          </p:nvPr>
        </p:nvSpPr>
        <p:spPr>
          <a:xfrm>
            <a:off x="838200" y="489098"/>
            <a:ext cx="10515600" cy="5656115"/>
          </a:xfrm>
        </p:spPr>
        <p:txBody>
          <a:bodyPr/>
          <a:lstStyle/>
          <a:p>
            <a:r>
              <a:rPr lang="en-US" sz="2000" dirty="0"/>
              <a:t>The project objectives were as follows:</a:t>
            </a:r>
          </a:p>
          <a:p>
            <a:pPr>
              <a:buFont typeface="Wingdings" pitchFamily="2" charset="2"/>
              <a:buChar char="Ø"/>
            </a:pPr>
            <a:r>
              <a:rPr lang="en-US" sz="2000" dirty="0"/>
              <a:t>Finding the Net income and Net expenses and to populate a </a:t>
            </a:r>
            <a:r>
              <a:rPr lang="en-US" sz="2000" dirty="0" err="1"/>
              <a:t>Gsheet</a:t>
            </a:r>
            <a:r>
              <a:rPr lang="en-US" sz="2000" dirty="0"/>
              <a:t> using python code </a:t>
            </a:r>
          </a:p>
          <a:p>
            <a:pPr>
              <a:buFont typeface="Wingdings" pitchFamily="2" charset="2"/>
              <a:buChar char="Ø"/>
            </a:pPr>
            <a:r>
              <a:rPr lang="en-US" sz="2000" dirty="0"/>
              <a:t>Finding the cost incurred from different categories of spending </a:t>
            </a:r>
          </a:p>
          <a:p>
            <a:pPr>
              <a:buFont typeface="Wingdings" pitchFamily="2" charset="2"/>
              <a:buChar char="Ø"/>
            </a:pPr>
            <a:r>
              <a:rPr lang="en-US" sz="2000" dirty="0"/>
              <a:t>Calculating the Available Money for investment from the Net expense and income</a:t>
            </a:r>
          </a:p>
          <a:p>
            <a:pPr>
              <a:buFont typeface="Wingdings" pitchFamily="2" charset="2"/>
              <a:buChar char="Ø"/>
            </a:pPr>
            <a:r>
              <a:rPr lang="en-US" sz="2000" dirty="0"/>
              <a:t>Predicting 5 companies where the money can be invested into</a:t>
            </a:r>
          </a:p>
          <a:p>
            <a:pPr>
              <a:buFont typeface="Wingdings" pitchFamily="2" charset="2"/>
              <a:buChar char="Ø"/>
            </a:pPr>
            <a:r>
              <a:rPr lang="en-US" sz="2000" dirty="0"/>
              <a:t>Applying a certain logic to figure out which of these companies are viable options and analyzing the risk of investment</a:t>
            </a:r>
          </a:p>
          <a:p>
            <a:pPr>
              <a:buFont typeface="Wingdings" pitchFamily="2" charset="2"/>
              <a:buChar char="Ø"/>
            </a:pPr>
            <a:r>
              <a:rPr lang="en-US" sz="2000" dirty="0"/>
              <a:t>Comparing the median of Enterprise Value(Cr) across different Sectors</a:t>
            </a:r>
          </a:p>
          <a:p>
            <a:pPr>
              <a:buFont typeface="Wingdings" pitchFamily="2" charset="2"/>
              <a:buChar char="Ø"/>
            </a:pPr>
            <a:r>
              <a:rPr lang="en-US" sz="2000" dirty="0"/>
              <a:t>Counting the companies in different Industries with positive and negative 3-Year Return</a:t>
            </a:r>
          </a:p>
          <a:p>
            <a:pPr>
              <a:buFont typeface="Wingdings" pitchFamily="2" charset="2"/>
              <a:buChar char="Ø"/>
            </a:pPr>
            <a:r>
              <a:rPr lang="en-US" sz="2000" dirty="0"/>
              <a:t>Creating a KPI which can help define the best stock across different Sectors</a:t>
            </a:r>
          </a:p>
          <a:p>
            <a:endParaRPr lang="en-US" dirty="0"/>
          </a:p>
        </p:txBody>
      </p:sp>
    </p:spTree>
    <p:extLst>
      <p:ext uri="{BB962C8B-B14F-4D97-AF65-F5344CB8AC3E}">
        <p14:creationId xmlns:p14="http://schemas.microsoft.com/office/powerpoint/2010/main" val="1884509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4" name="Rectangle 13">
            <a:extLst>
              <a:ext uri="{FF2B5EF4-FFF2-40B4-BE49-F238E27FC236}">
                <a16:creationId xmlns:a16="http://schemas.microsoft.com/office/drawing/2014/main" id="{5A8C81AE-8F0D-49F3-9FB4-334B0DCDF1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16" name="Picture 15">
            <a:extLst>
              <a:ext uri="{FF2B5EF4-FFF2-40B4-BE49-F238E27FC236}">
                <a16:creationId xmlns:a16="http://schemas.microsoft.com/office/drawing/2014/main" id="{29DA4B2B-B54E-43B4-A1A4-EB704F7F3D4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53001" t="54841" r="-1"/>
          <a:stretch/>
        </p:blipFill>
        <p:spPr>
          <a:xfrm>
            <a:off x="0" y="0"/>
            <a:ext cx="872377" cy="838200"/>
          </a:xfrm>
          <a:prstGeom prst="rect">
            <a:avLst/>
          </a:prstGeom>
        </p:spPr>
      </p:pic>
      <p:sp>
        <p:nvSpPr>
          <p:cNvPr id="2" name="Title 1">
            <a:extLst>
              <a:ext uri="{FF2B5EF4-FFF2-40B4-BE49-F238E27FC236}">
                <a16:creationId xmlns:a16="http://schemas.microsoft.com/office/drawing/2014/main" id="{8231A713-7C1D-43AC-B165-46E3A564AE10}"/>
              </a:ext>
            </a:extLst>
          </p:cNvPr>
          <p:cNvSpPr>
            <a:spLocks noGrp="1"/>
          </p:cNvSpPr>
          <p:nvPr>
            <p:ph type="title"/>
          </p:nvPr>
        </p:nvSpPr>
        <p:spPr>
          <a:xfrm>
            <a:off x="838200" y="559813"/>
            <a:ext cx="5638800" cy="1573786"/>
          </a:xfrm>
        </p:spPr>
        <p:txBody>
          <a:bodyPr>
            <a:normAutofit/>
          </a:bodyPr>
          <a:lstStyle/>
          <a:p>
            <a:pPr>
              <a:lnSpc>
                <a:spcPct val="90000"/>
              </a:lnSpc>
            </a:pPr>
            <a:r>
              <a:rPr lang="en-US">
                <a:solidFill>
                  <a:schemeClr val="tx2"/>
                </a:solidFill>
              </a:rPr>
              <a:t>Codes used and Implementaion</a:t>
            </a:r>
          </a:p>
        </p:txBody>
      </p:sp>
      <p:sp>
        <p:nvSpPr>
          <p:cNvPr id="9" name="Content Placeholder 8">
            <a:extLst>
              <a:ext uri="{FF2B5EF4-FFF2-40B4-BE49-F238E27FC236}">
                <a16:creationId xmlns:a16="http://schemas.microsoft.com/office/drawing/2014/main" id="{7D1527A8-FDB2-6A2C-8296-512F93DF67AD}"/>
              </a:ext>
            </a:extLst>
          </p:cNvPr>
          <p:cNvSpPr>
            <a:spLocks noGrp="1"/>
          </p:cNvSpPr>
          <p:nvPr>
            <p:ph idx="1"/>
          </p:nvPr>
        </p:nvSpPr>
        <p:spPr>
          <a:xfrm>
            <a:off x="6825733" y="2642107"/>
            <a:ext cx="4633486" cy="1573786"/>
          </a:xfrm>
        </p:spPr>
        <p:txBody>
          <a:bodyPr>
            <a:normAutofit fontScale="85000" lnSpcReduction="10000"/>
          </a:bodyPr>
          <a:lstStyle/>
          <a:p>
            <a:r>
              <a:rPr lang="en-US" sz="1800" dirty="0">
                <a:solidFill>
                  <a:schemeClr val="tx2"/>
                </a:solidFill>
              </a:rPr>
              <a:t>The first and most important step was to integrate the </a:t>
            </a:r>
            <a:r>
              <a:rPr lang="en-US" sz="1800" dirty="0" err="1">
                <a:solidFill>
                  <a:schemeClr val="tx2"/>
                </a:solidFill>
              </a:rPr>
              <a:t>Gsheet</a:t>
            </a:r>
            <a:r>
              <a:rPr lang="en-US" sz="1800" dirty="0">
                <a:solidFill>
                  <a:schemeClr val="tx2"/>
                </a:solidFill>
              </a:rPr>
              <a:t> with the text editor and ensure that changes could be made via the editor. This was done by using the code given here and by enabling certain Google Drive APIs.</a:t>
            </a:r>
          </a:p>
          <a:p>
            <a:endParaRPr lang="en-US" sz="1800" dirty="0">
              <a:solidFill>
                <a:schemeClr val="tx2"/>
              </a:solidFill>
            </a:endParaRPr>
          </a:p>
        </p:txBody>
      </p:sp>
      <p:pic>
        <p:nvPicPr>
          <p:cNvPr id="5" name="Content Placeholder 4" descr="Graphical user interface, text&#10;&#10;Description automatically generated">
            <a:extLst>
              <a:ext uri="{FF2B5EF4-FFF2-40B4-BE49-F238E27FC236}">
                <a16:creationId xmlns:a16="http://schemas.microsoft.com/office/drawing/2014/main" id="{3AF44CC0-BA9D-C43D-10DC-614AE30E3CED}"/>
              </a:ext>
            </a:extLst>
          </p:cNvPr>
          <p:cNvPicPr>
            <a:picLocks noChangeAspect="1"/>
          </p:cNvPicPr>
          <p:nvPr/>
        </p:nvPicPr>
        <p:blipFill rotWithShape="1">
          <a:blip r:embed="rId3"/>
          <a:srcRect l="29784" t="19665" r="29855" b="18148"/>
          <a:stretch/>
        </p:blipFill>
        <p:spPr>
          <a:xfrm>
            <a:off x="872377" y="2459106"/>
            <a:ext cx="5223623" cy="3634240"/>
          </a:xfrm>
          <a:prstGeom prst="rect">
            <a:avLst/>
          </a:prstGeom>
        </p:spPr>
      </p:pic>
      <p:pic>
        <p:nvPicPr>
          <p:cNvPr id="18" name="Picture 17">
            <a:extLst>
              <a:ext uri="{FF2B5EF4-FFF2-40B4-BE49-F238E27FC236}">
                <a16:creationId xmlns:a16="http://schemas.microsoft.com/office/drawing/2014/main" id="{1C32610F-5445-4E12-87F6-F0591ABE7A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duotone>
              <a:schemeClr val="accent1">
                <a:shade val="45000"/>
                <a:satMod val="135000"/>
              </a:schemeClr>
              <a:prstClr val="white"/>
            </a:duotone>
            <a:extLst>
              <a:ext uri="{28A0092B-C50C-407E-A947-70E740481C1C}">
                <a14:useLocalDpi xmlns:a14="http://schemas.microsoft.com/office/drawing/2010/main" val="0"/>
              </a:ext>
            </a:extLst>
          </a:blip>
          <a:srcRect r="73964"/>
          <a:stretch/>
        </p:blipFill>
        <p:spPr>
          <a:xfrm>
            <a:off x="11527047" y="3144779"/>
            <a:ext cx="661905" cy="2548349"/>
          </a:xfrm>
          <a:prstGeom prst="rect">
            <a:avLst/>
          </a:prstGeom>
        </p:spPr>
      </p:pic>
    </p:spTree>
    <p:extLst>
      <p:ext uri="{BB962C8B-B14F-4D97-AF65-F5344CB8AC3E}">
        <p14:creationId xmlns:p14="http://schemas.microsoft.com/office/powerpoint/2010/main" val="2615213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A4FB2F27-3F7D-440E-A905-86607A926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AF678C14-A033-4139-BCA9-8382B0396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5" name="Content Placeholder 14">
            <a:extLst>
              <a:ext uri="{FF2B5EF4-FFF2-40B4-BE49-F238E27FC236}">
                <a16:creationId xmlns:a16="http://schemas.microsoft.com/office/drawing/2014/main" id="{EE10654A-681D-118E-45A9-2F46BE2EBCA1}"/>
              </a:ext>
            </a:extLst>
          </p:cNvPr>
          <p:cNvSpPr>
            <a:spLocks noGrp="1"/>
          </p:cNvSpPr>
          <p:nvPr>
            <p:ph idx="1"/>
          </p:nvPr>
        </p:nvSpPr>
        <p:spPr>
          <a:xfrm>
            <a:off x="669474" y="1085057"/>
            <a:ext cx="3657365" cy="4414836"/>
          </a:xfrm>
        </p:spPr>
        <p:txBody>
          <a:bodyPr>
            <a:normAutofit/>
          </a:bodyPr>
          <a:lstStyle/>
          <a:p>
            <a:r>
              <a:rPr lang="en-US" sz="1800" dirty="0">
                <a:solidFill>
                  <a:schemeClr val="tx2"/>
                </a:solidFill>
              </a:rPr>
              <a:t>The following code was used in the text editor to access the google sheets and their columns using </a:t>
            </a:r>
            <a:r>
              <a:rPr lang="en-US" sz="1800" dirty="0" err="1">
                <a:solidFill>
                  <a:schemeClr val="tx2"/>
                </a:solidFill>
              </a:rPr>
              <a:t>gspread</a:t>
            </a:r>
            <a:r>
              <a:rPr lang="en-US" sz="1800" dirty="0">
                <a:solidFill>
                  <a:schemeClr val="tx2"/>
                </a:solidFill>
              </a:rPr>
              <a:t> and python. </a:t>
            </a:r>
          </a:p>
          <a:p>
            <a:r>
              <a:rPr lang="en-US" sz="1800" dirty="0">
                <a:solidFill>
                  <a:schemeClr val="tx2"/>
                </a:solidFill>
              </a:rPr>
              <a:t>A </a:t>
            </a:r>
            <a:r>
              <a:rPr lang="en-US" sz="1800" dirty="0" err="1">
                <a:solidFill>
                  <a:schemeClr val="tx2"/>
                </a:solidFill>
              </a:rPr>
              <a:t>dataframe</a:t>
            </a:r>
            <a:r>
              <a:rPr lang="en-US" sz="1800" dirty="0">
                <a:solidFill>
                  <a:schemeClr val="tx2"/>
                </a:solidFill>
              </a:rPr>
              <a:t> was created using the pandas library to parse the data.</a:t>
            </a:r>
          </a:p>
          <a:p>
            <a:r>
              <a:rPr lang="en-US" sz="1800" dirty="0">
                <a:solidFill>
                  <a:schemeClr val="tx2"/>
                </a:solidFill>
              </a:rPr>
              <a:t>The </a:t>
            </a:r>
            <a:r>
              <a:rPr lang="en-US" sz="1800" dirty="0" err="1">
                <a:solidFill>
                  <a:schemeClr val="tx2"/>
                </a:solidFill>
              </a:rPr>
              <a:t>dataframe</a:t>
            </a:r>
            <a:r>
              <a:rPr lang="en-US" sz="1800" dirty="0">
                <a:solidFill>
                  <a:schemeClr val="tx2"/>
                </a:solidFill>
              </a:rPr>
              <a:t> was present in a string format and hence, needed to be converted into float datatypes so that the calculations could be made</a:t>
            </a:r>
          </a:p>
        </p:txBody>
      </p:sp>
      <p:sp>
        <p:nvSpPr>
          <p:cNvPr id="33" name="Rectangle 32">
            <a:extLst>
              <a:ext uri="{FF2B5EF4-FFF2-40B4-BE49-F238E27FC236}">
                <a16:creationId xmlns:a16="http://schemas.microsoft.com/office/drawing/2014/main" id="{F43188FD-F61C-4D59-9459-319BFB20A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9370" y="0"/>
            <a:ext cx="7192629"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5" name="Rectangle 34">
            <a:extLst>
              <a:ext uri="{FF2B5EF4-FFF2-40B4-BE49-F238E27FC236}">
                <a16:creationId xmlns:a16="http://schemas.microsoft.com/office/drawing/2014/main" id="{60AC3FF9-EB0C-48D0-BA7C-CE7C190E1E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96312" y="0"/>
            <a:ext cx="7192630"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Text&#10;&#10;Description automatically generated">
            <a:extLst>
              <a:ext uri="{FF2B5EF4-FFF2-40B4-BE49-F238E27FC236}">
                <a16:creationId xmlns:a16="http://schemas.microsoft.com/office/drawing/2014/main" id="{578930F6-3BF8-1A7C-656C-33DFDF5535F8}"/>
              </a:ext>
            </a:extLst>
          </p:cNvPr>
          <p:cNvPicPr>
            <a:picLocks noChangeAspect="1"/>
          </p:cNvPicPr>
          <p:nvPr/>
        </p:nvPicPr>
        <p:blipFill rotWithShape="1">
          <a:blip r:embed="rId3"/>
          <a:srcRect t="4077" b="17704"/>
          <a:stretch/>
        </p:blipFill>
        <p:spPr>
          <a:xfrm>
            <a:off x="5005116" y="0"/>
            <a:ext cx="7192628" cy="3292476"/>
          </a:xfrm>
          <a:prstGeom prst="rect">
            <a:avLst/>
          </a:prstGeom>
        </p:spPr>
      </p:pic>
      <p:pic>
        <p:nvPicPr>
          <p:cNvPr id="11" name="Picture 10" descr="Graphical user interface&#10;&#10;Description automatically generated with medium confidence">
            <a:extLst>
              <a:ext uri="{FF2B5EF4-FFF2-40B4-BE49-F238E27FC236}">
                <a16:creationId xmlns:a16="http://schemas.microsoft.com/office/drawing/2014/main" id="{5D393A2A-AB60-E9D9-4128-EFF895847CAC}"/>
              </a:ext>
            </a:extLst>
          </p:cNvPr>
          <p:cNvPicPr>
            <a:picLocks noChangeAspect="1"/>
          </p:cNvPicPr>
          <p:nvPr/>
        </p:nvPicPr>
        <p:blipFill rotWithShape="1">
          <a:blip r:embed="rId4"/>
          <a:srcRect t="7545" b="14236"/>
          <a:stretch/>
        </p:blipFill>
        <p:spPr>
          <a:xfrm>
            <a:off x="4997742" y="3292475"/>
            <a:ext cx="7194258" cy="3565525"/>
          </a:xfrm>
          <a:prstGeom prst="rect">
            <a:avLst/>
          </a:prstGeom>
        </p:spPr>
      </p:pic>
    </p:spTree>
    <p:extLst>
      <p:ext uri="{BB962C8B-B14F-4D97-AF65-F5344CB8AC3E}">
        <p14:creationId xmlns:p14="http://schemas.microsoft.com/office/powerpoint/2010/main" val="3731833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5A8C81AE-8F0D-49F3-9FB4-334B0DCDF1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40" name="Picture 39">
            <a:extLst>
              <a:ext uri="{FF2B5EF4-FFF2-40B4-BE49-F238E27FC236}">
                <a16:creationId xmlns:a16="http://schemas.microsoft.com/office/drawing/2014/main" id="{29DA4B2B-B54E-43B4-A1A4-EB704F7F3D4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53001" t="54841" r="-1"/>
          <a:stretch/>
        </p:blipFill>
        <p:spPr>
          <a:xfrm>
            <a:off x="0" y="0"/>
            <a:ext cx="872377" cy="838200"/>
          </a:xfrm>
          <a:prstGeom prst="rect">
            <a:avLst/>
          </a:prstGeom>
        </p:spPr>
      </p:pic>
      <p:sp>
        <p:nvSpPr>
          <p:cNvPr id="11" name="Content Placeholder 10">
            <a:extLst>
              <a:ext uri="{FF2B5EF4-FFF2-40B4-BE49-F238E27FC236}">
                <a16:creationId xmlns:a16="http://schemas.microsoft.com/office/drawing/2014/main" id="{22F70900-CEFF-8978-1FA9-A80C4196AF21}"/>
              </a:ext>
            </a:extLst>
          </p:cNvPr>
          <p:cNvSpPr>
            <a:spLocks noGrp="1"/>
          </p:cNvSpPr>
          <p:nvPr>
            <p:ph idx="1"/>
          </p:nvPr>
        </p:nvSpPr>
        <p:spPr>
          <a:xfrm>
            <a:off x="1500188" y="298004"/>
            <a:ext cx="9315449" cy="838200"/>
          </a:xfrm>
        </p:spPr>
        <p:txBody>
          <a:bodyPr>
            <a:normAutofit fontScale="92500" lnSpcReduction="20000"/>
          </a:bodyPr>
          <a:lstStyle/>
          <a:p>
            <a:r>
              <a:rPr lang="en-US" sz="1800" dirty="0">
                <a:solidFill>
                  <a:schemeClr val="tx2"/>
                </a:solidFill>
              </a:rPr>
              <a:t>The following code was used to make the calculations</a:t>
            </a:r>
          </a:p>
          <a:p>
            <a:r>
              <a:rPr lang="en-US" sz="1800" dirty="0">
                <a:solidFill>
                  <a:schemeClr val="tx2"/>
                </a:solidFill>
              </a:rPr>
              <a:t>Certain other codes were also used to upload and upgrade the sheet via the text editor. </a:t>
            </a:r>
          </a:p>
        </p:txBody>
      </p:sp>
      <p:pic>
        <p:nvPicPr>
          <p:cNvPr id="7" name="Picture 6" descr="Graphical user interface, text, application&#10;&#10;Description automatically generated">
            <a:extLst>
              <a:ext uri="{FF2B5EF4-FFF2-40B4-BE49-F238E27FC236}">
                <a16:creationId xmlns:a16="http://schemas.microsoft.com/office/drawing/2014/main" id="{36FEC195-3546-44DA-E25A-E6BC5449E7D6}"/>
              </a:ext>
            </a:extLst>
          </p:cNvPr>
          <p:cNvPicPr>
            <a:picLocks noChangeAspect="1"/>
          </p:cNvPicPr>
          <p:nvPr/>
        </p:nvPicPr>
        <p:blipFill>
          <a:blip r:embed="rId3"/>
          <a:stretch>
            <a:fillRect/>
          </a:stretch>
        </p:blipFill>
        <p:spPr>
          <a:xfrm>
            <a:off x="1500188" y="1136204"/>
            <a:ext cx="9315449" cy="5604559"/>
          </a:xfrm>
          <a:prstGeom prst="rect">
            <a:avLst/>
          </a:prstGeom>
        </p:spPr>
      </p:pic>
      <p:pic>
        <p:nvPicPr>
          <p:cNvPr id="42" name="Picture 41">
            <a:extLst>
              <a:ext uri="{FF2B5EF4-FFF2-40B4-BE49-F238E27FC236}">
                <a16:creationId xmlns:a16="http://schemas.microsoft.com/office/drawing/2014/main" id="{1C32610F-5445-4E12-87F6-F0591ABE7A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duotone>
              <a:schemeClr val="accent1">
                <a:shade val="45000"/>
                <a:satMod val="135000"/>
              </a:schemeClr>
              <a:prstClr val="white"/>
            </a:duotone>
            <a:extLst>
              <a:ext uri="{28A0092B-C50C-407E-A947-70E740481C1C}">
                <a14:useLocalDpi xmlns:a14="http://schemas.microsoft.com/office/drawing/2010/main" val="0"/>
              </a:ext>
            </a:extLst>
          </a:blip>
          <a:srcRect r="73964"/>
          <a:stretch/>
        </p:blipFill>
        <p:spPr>
          <a:xfrm>
            <a:off x="11527047" y="3144779"/>
            <a:ext cx="661905" cy="2548349"/>
          </a:xfrm>
          <a:prstGeom prst="rect">
            <a:avLst/>
          </a:prstGeom>
        </p:spPr>
      </p:pic>
    </p:spTree>
    <p:extLst>
      <p:ext uri="{BB962C8B-B14F-4D97-AF65-F5344CB8AC3E}">
        <p14:creationId xmlns:p14="http://schemas.microsoft.com/office/powerpoint/2010/main" val="6741948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7" name="Rectangle 26">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9" name="Rectangle 28">
            <a:extLst>
              <a:ext uri="{FF2B5EF4-FFF2-40B4-BE49-F238E27FC236}">
                <a16:creationId xmlns:a16="http://schemas.microsoft.com/office/drawing/2014/main" id="{094C9708-F6A4-4956-B261-A4A2C4DFE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7" y="0"/>
            <a:ext cx="12188952" cy="6858000"/>
          </a:xfrm>
          <a:prstGeom prst="rect">
            <a:avLst/>
          </a:prstGeom>
          <a:solidFill>
            <a:schemeClr val="bg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1" name="Rectangle 30">
            <a:extLst>
              <a:ext uri="{FF2B5EF4-FFF2-40B4-BE49-F238E27FC236}">
                <a16:creationId xmlns:a16="http://schemas.microsoft.com/office/drawing/2014/main" id="{592DB257-3E16-4A3C-9E28-468282812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201" y="0"/>
            <a:ext cx="6193866"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3" name="Rectangle 32">
            <a:extLst>
              <a:ext uri="{FF2B5EF4-FFF2-40B4-BE49-F238E27FC236}">
                <a16:creationId xmlns:a16="http://schemas.microsoft.com/office/drawing/2014/main" id="{487685E6-1160-459B-8C70-301404C06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6181410"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3AF13BB-C3E2-C107-B95D-10E3705FE717}"/>
              </a:ext>
            </a:extLst>
          </p:cNvPr>
          <p:cNvSpPr>
            <a:spLocks noGrp="1"/>
          </p:cNvSpPr>
          <p:nvPr>
            <p:ph type="title"/>
          </p:nvPr>
        </p:nvSpPr>
        <p:spPr>
          <a:xfrm>
            <a:off x="838200" y="586992"/>
            <a:ext cx="4953000" cy="1664573"/>
          </a:xfrm>
        </p:spPr>
        <p:txBody>
          <a:bodyPr>
            <a:normAutofit/>
          </a:bodyPr>
          <a:lstStyle/>
          <a:p>
            <a:r>
              <a:rPr lang="en-US" sz="2400" dirty="0"/>
              <a:t>A look at the updated google sheet after calculation</a:t>
            </a:r>
          </a:p>
        </p:txBody>
      </p:sp>
      <p:sp>
        <p:nvSpPr>
          <p:cNvPr id="11" name="Content Placeholder 10">
            <a:extLst>
              <a:ext uri="{FF2B5EF4-FFF2-40B4-BE49-F238E27FC236}">
                <a16:creationId xmlns:a16="http://schemas.microsoft.com/office/drawing/2014/main" id="{0F56E0B2-C56C-4889-0772-E8F94104D066}"/>
              </a:ext>
            </a:extLst>
          </p:cNvPr>
          <p:cNvSpPr>
            <a:spLocks noGrp="1"/>
          </p:cNvSpPr>
          <p:nvPr>
            <p:ph idx="1"/>
          </p:nvPr>
        </p:nvSpPr>
        <p:spPr>
          <a:xfrm>
            <a:off x="838200" y="2411653"/>
            <a:ext cx="4952681" cy="3728613"/>
          </a:xfrm>
        </p:spPr>
        <p:txBody>
          <a:bodyPr>
            <a:normAutofit/>
          </a:bodyPr>
          <a:lstStyle/>
          <a:p>
            <a:r>
              <a:rPr lang="en-US" sz="1800" dirty="0"/>
              <a:t>The sheet at the top was the sheet provided to us where we had to find the net income/expenses </a:t>
            </a:r>
          </a:p>
          <a:p>
            <a:r>
              <a:rPr lang="en-US" sz="1800" dirty="0"/>
              <a:t>The sheet at the bottom is after calculations were made and they were updated dynamically on the sheet via the text editor. </a:t>
            </a:r>
          </a:p>
        </p:txBody>
      </p:sp>
      <p:pic>
        <p:nvPicPr>
          <p:cNvPr id="5" name="Content Placeholder 4" descr="Graphical user interface, application, table, Excel&#10;&#10;Description automatically generated">
            <a:extLst>
              <a:ext uri="{FF2B5EF4-FFF2-40B4-BE49-F238E27FC236}">
                <a16:creationId xmlns:a16="http://schemas.microsoft.com/office/drawing/2014/main" id="{11A3A193-FCD0-E060-C54F-DC8A23A9A03B}"/>
              </a:ext>
            </a:extLst>
          </p:cNvPr>
          <p:cNvPicPr>
            <a:picLocks noChangeAspect="1"/>
          </p:cNvPicPr>
          <p:nvPr/>
        </p:nvPicPr>
        <p:blipFill rotWithShape="1">
          <a:blip r:embed="rId3"/>
          <a:srcRect t="12046" r="4235"/>
          <a:stretch/>
        </p:blipFill>
        <p:spPr>
          <a:xfrm>
            <a:off x="6190665" y="3429000"/>
            <a:ext cx="5998286" cy="3429000"/>
          </a:xfrm>
          <a:prstGeom prst="rect">
            <a:avLst/>
          </a:prstGeom>
        </p:spPr>
      </p:pic>
      <p:pic>
        <p:nvPicPr>
          <p:cNvPr id="7" name="Picture 6" descr="Graphical user interface, application, table, Excel&#10;&#10;Description automatically generated">
            <a:extLst>
              <a:ext uri="{FF2B5EF4-FFF2-40B4-BE49-F238E27FC236}">
                <a16:creationId xmlns:a16="http://schemas.microsoft.com/office/drawing/2014/main" id="{6B6369E6-A799-2231-7735-3BEB67064155}"/>
              </a:ext>
            </a:extLst>
          </p:cNvPr>
          <p:cNvPicPr>
            <a:picLocks noChangeAspect="1"/>
          </p:cNvPicPr>
          <p:nvPr/>
        </p:nvPicPr>
        <p:blipFill rotWithShape="1">
          <a:blip r:embed="rId4"/>
          <a:srcRect l="177" t="12358" r="4177" b="7605"/>
          <a:stretch/>
        </p:blipFill>
        <p:spPr>
          <a:xfrm>
            <a:off x="6190666" y="0"/>
            <a:ext cx="5998286" cy="3429000"/>
          </a:xfrm>
          <a:prstGeom prst="rect">
            <a:avLst/>
          </a:prstGeom>
        </p:spPr>
      </p:pic>
    </p:spTree>
    <p:extLst>
      <p:ext uri="{BB962C8B-B14F-4D97-AF65-F5344CB8AC3E}">
        <p14:creationId xmlns:p14="http://schemas.microsoft.com/office/powerpoint/2010/main" val="1920898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4FB2F27-3F7D-440E-A905-86607A926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AF678C14-A033-4139-BCA9-8382B0396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FB605FBD-C791-2D38-5B5E-6B3B8FF6AD79}"/>
              </a:ext>
            </a:extLst>
          </p:cNvPr>
          <p:cNvSpPr>
            <a:spLocks noGrp="1"/>
          </p:cNvSpPr>
          <p:nvPr>
            <p:ph type="title"/>
          </p:nvPr>
        </p:nvSpPr>
        <p:spPr>
          <a:xfrm>
            <a:off x="838200" y="461339"/>
            <a:ext cx="3657600" cy="1567486"/>
          </a:xfrm>
        </p:spPr>
        <p:txBody>
          <a:bodyPr>
            <a:normAutofit/>
          </a:bodyPr>
          <a:lstStyle/>
          <a:p>
            <a:r>
              <a:rPr lang="en-US" sz="3600" dirty="0">
                <a:solidFill>
                  <a:schemeClr val="tx2"/>
                </a:solidFill>
              </a:rPr>
              <a:t>A look at another Task</a:t>
            </a:r>
          </a:p>
        </p:txBody>
      </p:sp>
      <p:sp>
        <p:nvSpPr>
          <p:cNvPr id="11" name="Content Placeholder 10">
            <a:extLst>
              <a:ext uri="{FF2B5EF4-FFF2-40B4-BE49-F238E27FC236}">
                <a16:creationId xmlns:a16="http://schemas.microsoft.com/office/drawing/2014/main" id="{D016F6E7-89E1-3FA1-F01B-CF4B85EF1399}"/>
              </a:ext>
            </a:extLst>
          </p:cNvPr>
          <p:cNvSpPr>
            <a:spLocks noGrp="1"/>
          </p:cNvSpPr>
          <p:nvPr>
            <p:ph idx="1"/>
          </p:nvPr>
        </p:nvSpPr>
        <p:spPr>
          <a:xfrm>
            <a:off x="838200" y="2028825"/>
            <a:ext cx="3657365" cy="4367835"/>
          </a:xfrm>
        </p:spPr>
        <p:txBody>
          <a:bodyPr>
            <a:normAutofit fontScale="92500" lnSpcReduction="10000"/>
          </a:bodyPr>
          <a:lstStyle/>
          <a:p>
            <a:r>
              <a:rPr lang="en-US" sz="1800" dirty="0">
                <a:solidFill>
                  <a:schemeClr val="tx2"/>
                </a:solidFill>
              </a:rPr>
              <a:t>In the top image, we had to compare the median of the Enterprise Value across different sectors, and this was successfully done. The Insurance sector had the highest median while the Services had the lowest.</a:t>
            </a:r>
          </a:p>
          <a:p>
            <a:r>
              <a:rPr lang="en-US" sz="1800" dirty="0">
                <a:solidFill>
                  <a:schemeClr val="tx2"/>
                </a:solidFill>
              </a:rPr>
              <a:t>In the bottom image, a recommendation had to be made on which is the best industry to invest in based on 3- year returns, it was concluded that the Drugs and pharma &amp; the software industry were the two best.</a:t>
            </a:r>
          </a:p>
        </p:txBody>
      </p:sp>
      <p:sp>
        <p:nvSpPr>
          <p:cNvPr id="18" name="Rectangle 17">
            <a:extLst>
              <a:ext uri="{FF2B5EF4-FFF2-40B4-BE49-F238E27FC236}">
                <a16:creationId xmlns:a16="http://schemas.microsoft.com/office/drawing/2014/main" id="{F43188FD-F61C-4D59-9459-319BFB20A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9370" y="0"/>
            <a:ext cx="7192629"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 name="Rectangle 19">
            <a:extLst>
              <a:ext uri="{FF2B5EF4-FFF2-40B4-BE49-F238E27FC236}">
                <a16:creationId xmlns:a16="http://schemas.microsoft.com/office/drawing/2014/main" id="{60AC3FF9-EB0C-48D0-BA7C-CE7C190E1E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96312" y="0"/>
            <a:ext cx="7192630"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Graphical user interface, application, table&#10;&#10;Description automatically generated">
            <a:extLst>
              <a:ext uri="{FF2B5EF4-FFF2-40B4-BE49-F238E27FC236}">
                <a16:creationId xmlns:a16="http://schemas.microsoft.com/office/drawing/2014/main" id="{4CA02708-833F-25FF-698F-B3868BF01899}"/>
              </a:ext>
            </a:extLst>
          </p:cNvPr>
          <p:cNvPicPr>
            <a:picLocks noChangeAspect="1"/>
          </p:cNvPicPr>
          <p:nvPr/>
        </p:nvPicPr>
        <p:blipFill rotWithShape="1">
          <a:blip r:embed="rId3"/>
          <a:srcRect t="12125" r="4523" b="7918"/>
          <a:stretch/>
        </p:blipFill>
        <p:spPr>
          <a:xfrm>
            <a:off x="5050004" y="3292475"/>
            <a:ext cx="7085245" cy="3464148"/>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B6CDAA20-7453-CA98-681A-B34D934CA412}"/>
              </a:ext>
            </a:extLst>
          </p:cNvPr>
          <p:cNvPicPr>
            <a:picLocks noChangeAspect="1"/>
          </p:cNvPicPr>
          <p:nvPr/>
        </p:nvPicPr>
        <p:blipFill rotWithShape="1">
          <a:blip r:embed="rId4"/>
          <a:srcRect l="127" t="13267" r="4395" b="19069"/>
          <a:stretch/>
        </p:blipFill>
        <p:spPr>
          <a:xfrm>
            <a:off x="5050003" y="101377"/>
            <a:ext cx="7085245" cy="3089721"/>
          </a:xfrm>
          <a:prstGeom prst="rect">
            <a:avLst/>
          </a:prstGeom>
        </p:spPr>
      </p:pic>
    </p:spTree>
    <p:extLst>
      <p:ext uri="{BB962C8B-B14F-4D97-AF65-F5344CB8AC3E}">
        <p14:creationId xmlns:p14="http://schemas.microsoft.com/office/powerpoint/2010/main" val="3518343245"/>
      </p:ext>
    </p:extLst>
  </p:cSld>
  <p:clrMapOvr>
    <a:masterClrMapping/>
  </p:clrMapOvr>
</p:sld>
</file>

<file path=ppt/theme/theme1.xml><?xml version="1.0" encoding="utf-8"?>
<a:theme xmlns:a="http://schemas.openxmlformats.org/drawingml/2006/main" name="BlockprintVTI">
  <a:themeElements>
    <a:clrScheme name="Custom 69">
      <a:dk1>
        <a:sysClr val="windowText" lastClr="000000"/>
      </a:dk1>
      <a:lt1>
        <a:sysClr val="window" lastClr="FFFFFF"/>
      </a:lt1>
      <a:dk2>
        <a:srgbClr val="44131A"/>
      </a:dk2>
      <a:lt2>
        <a:srgbClr val="F2ECEA"/>
      </a:lt2>
      <a:accent1>
        <a:srgbClr val="A62C52"/>
      </a:accent1>
      <a:accent2>
        <a:srgbClr val="A7928D"/>
      </a:accent2>
      <a:accent3>
        <a:srgbClr val="307C71"/>
      </a:accent3>
      <a:accent4>
        <a:srgbClr val="41575D"/>
      </a:accent4>
      <a:accent5>
        <a:srgbClr val="8FA3A3"/>
      </a:accent5>
      <a:accent6>
        <a:srgbClr val="CA8370"/>
      </a:accent6>
      <a:hlink>
        <a:srgbClr val="D13D6E"/>
      </a:hlink>
      <a:folHlink>
        <a:srgbClr val="6C9D92"/>
      </a:folHlink>
    </a:clrScheme>
    <a:fontScheme name="Custom 56">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printVTI" id="{AA8C8908-6BA4-477C-AEA4-CB6C32A1FE3B}" vid="{36392749-7C1D-4938-93BB-440CD2A1B0AB}"/>
    </a:ext>
  </a:extLst>
</a:theme>
</file>

<file path=docProps/app.xml><?xml version="1.0" encoding="utf-8"?>
<Properties xmlns="http://schemas.openxmlformats.org/officeDocument/2006/extended-properties" xmlns:vt="http://schemas.openxmlformats.org/officeDocument/2006/docPropsVTypes">
  <TotalTime>111</TotalTime>
  <Words>818</Words>
  <Application>Microsoft Macintosh PowerPoint</Application>
  <PresentationFormat>Widescreen</PresentationFormat>
  <Paragraphs>48</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Aharoni</vt:lpstr>
      <vt:lpstr>Al Nile</vt:lpstr>
      <vt:lpstr>Arial</vt:lpstr>
      <vt:lpstr>AvenirNext LT Pro Medium</vt:lpstr>
      <vt:lpstr>Segoe UI</vt:lpstr>
      <vt:lpstr>Wingdings</vt:lpstr>
      <vt:lpstr>BlockprintVTI</vt:lpstr>
      <vt:lpstr>Data Analytics Project MASAI SCHOOL</vt:lpstr>
      <vt:lpstr>Introduction </vt:lpstr>
      <vt:lpstr>Project Explanation</vt:lpstr>
      <vt:lpstr>PowerPoint Presentation</vt:lpstr>
      <vt:lpstr>Codes used and Implementaion</vt:lpstr>
      <vt:lpstr>PowerPoint Presentation</vt:lpstr>
      <vt:lpstr>PowerPoint Presentation</vt:lpstr>
      <vt:lpstr>A look at the updated google sheet after calculation</vt:lpstr>
      <vt:lpstr>A look at another Task</vt:lpstr>
      <vt:lpstr>Analysis done to find out a well performing stock for the future</vt:lpstr>
      <vt:lpstr>KPI dashboard created to find out a well performing stock </vt:lpstr>
      <vt:lpstr>Project obstacles</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Project MASAI SCHOOL</dc:title>
  <dc:creator>Praamod Kummar</dc:creator>
  <cp:lastModifiedBy>Praamod Kummar</cp:lastModifiedBy>
  <cp:revision>4</cp:revision>
  <dcterms:created xsi:type="dcterms:W3CDTF">2023-01-09T04:58:20Z</dcterms:created>
  <dcterms:modified xsi:type="dcterms:W3CDTF">2023-01-18T19:52:04Z</dcterms:modified>
</cp:coreProperties>
</file>

<file path=docProps/thumbnail.jpeg>
</file>